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Noto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BBue5gCXNBCM7POwma2vf/eq8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o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No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393ccd4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9393ccd44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393ccd4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9393ccd44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393ccd4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9393ccd44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17faefc1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17faefc1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a555b2d80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a555b2d8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a69639ac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a69639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a69639ac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a69639a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15" name="Google Shape;15;p25"/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16" name="Google Shape;16;p25"/>
            <p:cNvSpPr/>
            <p:nvPr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5"/>
            <p:cNvSpPr txBox="1"/>
            <p:nvPr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ⓒSaebyeol Yu. Saebyeol’s PowerPoint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2297527" y="2490281"/>
            <a:ext cx="7596952" cy="1692771"/>
            <a:chOff x="2297527" y="1767838"/>
            <a:chExt cx="7596952" cy="1692771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3996711" y="1767838"/>
              <a:ext cx="419858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4조 발표 제안서</a:t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2297527" y="2537279"/>
              <a:ext cx="7596952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5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충전기 효율측정기 설계</a:t>
              </a:r>
              <a:endParaRPr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9220400" y="4702690"/>
            <a:ext cx="2191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2018732006 조규상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2018732007 한승혁  2018732028 김규환</a:t>
            </a:r>
            <a:endParaRPr b="0" i="0" sz="1600" u="none" cap="none" strike="noStrike">
              <a:solidFill>
                <a:srgbClr val="0D61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26706" y="6284259"/>
            <a:ext cx="2465294" cy="421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8667" r="41332" t="0"/>
          <a:stretch/>
        </p:blipFill>
        <p:spPr>
          <a:xfrm>
            <a:off x="0" y="1437"/>
            <a:ext cx="6096000" cy="685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7"/>
          <p:cNvGrpSpPr/>
          <p:nvPr/>
        </p:nvGrpSpPr>
        <p:grpSpPr>
          <a:xfrm>
            <a:off x="6488390" y="2570480"/>
            <a:ext cx="5877600" cy="2690200"/>
            <a:chOff x="6488390" y="2570480"/>
            <a:chExt cx="5877600" cy="2690200"/>
          </a:xfrm>
        </p:grpSpPr>
        <p:sp>
          <p:nvSpPr>
            <p:cNvPr id="219" name="Google Shape;219;p7"/>
            <p:cNvSpPr txBox="1"/>
            <p:nvPr/>
          </p:nvSpPr>
          <p:spPr>
            <a:xfrm flipH="1">
              <a:off x="6488390" y="2815977"/>
              <a:ext cx="58776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002540"/>
                  </a:solidFill>
                </a:rPr>
                <a:t>아두이노&amp;2004</a:t>
              </a:r>
              <a:r>
                <a:rPr b="1" lang="ko-KR" sz="3600">
                  <a:solidFill>
                    <a:srgbClr val="002540"/>
                  </a:solidFill>
                  <a:latin typeface="Arial"/>
                  <a:ea typeface="Arial"/>
                  <a:cs typeface="Arial"/>
                  <a:sym typeface="Arial"/>
                </a:rPr>
                <a:t> LCD + I2C LCD모듈</a:t>
              </a:r>
              <a:endParaRPr b="1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6620554" y="4183380"/>
              <a:ext cx="53112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AC 전압,전류,전력값과 DC 전압,전류,전력값</a:t>
              </a: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</a:t>
              </a:r>
              <a:r>
                <a:rPr lang="ko-KR" sz="1600">
                  <a:solidFill>
                    <a:schemeClr val="dk1"/>
                  </a:solidFill>
                </a:rPr>
                <a:t>  </a:t>
              </a: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고려하여 측정 가능 범위가 적절하고 측정값이 가능한 자세하게 구별이 가능하도록(해상도가 높도록)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설계하기 위해서 LCD 모듈을 사용하기로 선정.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" name="Google Shape;221;p7"/>
            <p:cNvCxnSpPr/>
            <p:nvPr/>
          </p:nvCxnSpPr>
          <p:spPr>
            <a:xfrm>
              <a:off x="6563360" y="2570480"/>
              <a:ext cx="562864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22" name="Google Shape;22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900" y="304800"/>
            <a:ext cx="3310504" cy="22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9393ccd44d_0_0"/>
          <p:cNvPicPr preferRelativeResize="0"/>
          <p:nvPr/>
        </p:nvPicPr>
        <p:blipFill rotWithShape="1">
          <a:blip r:embed="rId3">
            <a:alphaModFix/>
          </a:blip>
          <a:srcRect b="0" l="8665" r="41335" t="0"/>
          <a:stretch/>
        </p:blipFill>
        <p:spPr>
          <a:xfrm>
            <a:off x="0" y="1437"/>
            <a:ext cx="6096004" cy="685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g19393ccd44d_0_0"/>
          <p:cNvGrpSpPr/>
          <p:nvPr/>
        </p:nvGrpSpPr>
        <p:grpSpPr>
          <a:xfrm>
            <a:off x="6488390" y="2570480"/>
            <a:ext cx="5877600" cy="2267250"/>
            <a:chOff x="6488390" y="2570480"/>
            <a:chExt cx="5877600" cy="2267250"/>
          </a:xfrm>
        </p:grpSpPr>
        <p:sp>
          <p:nvSpPr>
            <p:cNvPr id="229" name="Google Shape;229;g19393ccd44d_0_0"/>
            <p:cNvSpPr txBox="1"/>
            <p:nvPr/>
          </p:nvSpPr>
          <p:spPr>
            <a:xfrm flipH="1">
              <a:off x="6488390" y="2815977"/>
              <a:ext cx="5877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300">
                  <a:solidFill>
                    <a:srgbClr val="002540"/>
                  </a:solidFill>
                </a:rPr>
                <a:t>ACS712 전류센서(직류, 교류)</a:t>
              </a:r>
              <a:endParaRPr b="1" sz="33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19393ccd44d_0_0"/>
            <p:cNvSpPr txBox="1"/>
            <p:nvPr/>
          </p:nvSpPr>
          <p:spPr>
            <a:xfrm>
              <a:off x="6488429" y="3760430"/>
              <a:ext cx="53112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AC 입력전류를 측정할때와 DC전류측정 모두 가능한 모듈로 최대 측정전류또한 30A까지 인식이 가능해 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이번 설계에 선정하게되었다.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31" name="Google Shape;231;g19393ccd44d_0_0"/>
            <p:cNvCxnSpPr/>
            <p:nvPr/>
          </p:nvCxnSpPr>
          <p:spPr>
            <a:xfrm>
              <a:off x="6563360" y="2570480"/>
              <a:ext cx="562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32" name="Google Shape;232;g19393ccd44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054" y="666000"/>
            <a:ext cx="39243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9393ccd44d_0_9"/>
          <p:cNvPicPr preferRelativeResize="0"/>
          <p:nvPr/>
        </p:nvPicPr>
        <p:blipFill rotWithShape="1">
          <a:blip r:embed="rId3">
            <a:alphaModFix/>
          </a:blip>
          <a:srcRect b="0" l="8665" r="41335" t="0"/>
          <a:stretch/>
        </p:blipFill>
        <p:spPr>
          <a:xfrm>
            <a:off x="0" y="1437"/>
            <a:ext cx="6096004" cy="685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g19393ccd44d_0_9"/>
          <p:cNvGrpSpPr/>
          <p:nvPr/>
        </p:nvGrpSpPr>
        <p:grpSpPr>
          <a:xfrm>
            <a:off x="6488390" y="2570480"/>
            <a:ext cx="5877600" cy="2267245"/>
            <a:chOff x="6488390" y="2570480"/>
            <a:chExt cx="5877600" cy="2267245"/>
          </a:xfrm>
        </p:grpSpPr>
        <p:sp>
          <p:nvSpPr>
            <p:cNvPr id="239" name="Google Shape;239;g19393ccd44d_0_9"/>
            <p:cNvSpPr txBox="1"/>
            <p:nvPr/>
          </p:nvSpPr>
          <p:spPr>
            <a:xfrm flipH="1">
              <a:off x="6488390" y="2815977"/>
              <a:ext cx="587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002540"/>
                  </a:solidFill>
                </a:rPr>
                <a:t>zmpt전압 센서</a:t>
              </a:r>
              <a:r>
                <a:rPr b="1" lang="ko-KR" sz="3600">
                  <a:solidFill>
                    <a:srgbClr val="002540"/>
                  </a:solidFill>
                </a:rPr>
                <a:t>(교류)</a:t>
              </a:r>
              <a:endParaRPr b="1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9393ccd44d_0_9"/>
            <p:cNvSpPr txBox="1"/>
            <p:nvPr/>
          </p:nvSpPr>
          <p:spPr>
            <a:xfrm>
              <a:off x="6488425" y="3760425"/>
              <a:ext cx="56286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ZMPT101B 변압기가 220V의 AC입력전압을 받아 5V로 감소시켜주어 LM358가 장착되어있는 회로를 통해 신호를 주기 때문에 아두이노 회로 사용에 적합하다고 판단해 선정하였다.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g19393ccd44d_0_9"/>
            <p:cNvCxnSpPr/>
            <p:nvPr/>
          </p:nvCxnSpPr>
          <p:spPr>
            <a:xfrm>
              <a:off x="6563360" y="2570480"/>
              <a:ext cx="562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42" name="Google Shape;242;g19393ccd44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751" y="469625"/>
            <a:ext cx="3963075" cy="19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9393ccd44d_0_17"/>
          <p:cNvPicPr preferRelativeResize="0"/>
          <p:nvPr/>
        </p:nvPicPr>
        <p:blipFill rotWithShape="1">
          <a:blip r:embed="rId3">
            <a:alphaModFix/>
          </a:blip>
          <a:srcRect b="0" l="8665" r="41335" t="0"/>
          <a:stretch/>
        </p:blipFill>
        <p:spPr>
          <a:xfrm>
            <a:off x="0" y="1437"/>
            <a:ext cx="6096004" cy="685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g19393ccd44d_0_17"/>
          <p:cNvGrpSpPr/>
          <p:nvPr/>
        </p:nvGrpSpPr>
        <p:grpSpPr>
          <a:xfrm>
            <a:off x="6429875" y="2570480"/>
            <a:ext cx="5936115" cy="2152845"/>
            <a:chOff x="6429875" y="2570480"/>
            <a:chExt cx="5936115" cy="2152845"/>
          </a:xfrm>
        </p:grpSpPr>
        <p:sp>
          <p:nvSpPr>
            <p:cNvPr id="249" name="Google Shape;249;g19393ccd44d_0_17"/>
            <p:cNvSpPr txBox="1"/>
            <p:nvPr/>
          </p:nvSpPr>
          <p:spPr>
            <a:xfrm flipH="1">
              <a:off x="6488390" y="2815977"/>
              <a:ext cx="587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rgbClr val="002540"/>
                  </a:solidFill>
                </a:rPr>
                <a:t>HAM6827 전압센서</a:t>
              </a:r>
              <a:r>
                <a:rPr b="1" lang="ko-KR" sz="3600">
                  <a:solidFill>
                    <a:srgbClr val="002540"/>
                  </a:solidFill>
                </a:rPr>
                <a:t>(직류)</a:t>
              </a:r>
              <a:endParaRPr b="1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9393ccd44d_0_17"/>
            <p:cNvSpPr txBox="1"/>
            <p:nvPr/>
          </p:nvSpPr>
          <p:spPr>
            <a:xfrm>
              <a:off x="6429875" y="3646025"/>
              <a:ext cx="5678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PD충전기를 통해서 케이블로 전달되는 전압의 크기는 5V에서 20V까지 인가된다. 여유전압까지</a:t>
              </a:r>
              <a:r>
                <a:rPr lang="ko-KR" sz="1600">
                  <a:solidFill>
                    <a:schemeClr val="dk1"/>
                  </a:solidFill>
                </a:rPr>
                <a:t> </a:t>
              </a:r>
              <a:r>
                <a:rPr lang="ko-KR" sz="1600">
                  <a:solidFill>
                    <a:schemeClr val="dk1"/>
                  </a:solidFill>
                </a:rPr>
                <a:t>생각하여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최대전압 25V까지 인식이 가능한 모듈이 필요하기 때문에</a:t>
              </a: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이 제품으로 </a:t>
              </a: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선정</a:t>
              </a:r>
              <a:r>
                <a:rPr lang="ko-KR" sz="1600">
                  <a:solidFill>
                    <a:schemeClr val="dk1"/>
                  </a:solidFill>
                </a:rPr>
                <a:t>하였다.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g19393ccd44d_0_17"/>
            <p:cNvCxnSpPr/>
            <p:nvPr/>
          </p:nvCxnSpPr>
          <p:spPr>
            <a:xfrm>
              <a:off x="6563360" y="2570480"/>
              <a:ext cx="562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52" name="Google Shape;252;g19393ccd44d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254" y="196900"/>
            <a:ext cx="2705290" cy="22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8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259" name="Google Shape;259;p8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" name="Google Shape;260;p8"/>
            <p:cNvGrpSpPr/>
            <p:nvPr/>
          </p:nvGrpSpPr>
          <p:grpSpPr>
            <a:xfrm>
              <a:off x="426720" y="3708260"/>
              <a:ext cx="5541902" cy="2092880"/>
              <a:chOff x="2385266" y="2021840"/>
              <a:chExt cx="7546262" cy="2849820"/>
            </a:xfrm>
          </p:grpSpPr>
          <p:sp>
            <p:nvSpPr>
              <p:cNvPr id="261" name="Google Shape;261;p8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3,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8"/>
              <p:cNvSpPr txBox="1"/>
              <p:nvPr/>
            </p:nvSpPr>
            <p:spPr>
              <a:xfrm>
                <a:off x="2385266" y="2734295"/>
                <a:ext cx="7546262" cy="2137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시스템 구현을 위한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아이디어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9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 txBox="1"/>
          <p:nvPr/>
        </p:nvSpPr>
        <p:spPr>
          <a:xfrm flipH="1">
            <a:off x="1005839" y="174504"/>
            <a:ext cx="64216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시스템 구현을 위한 아이디어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9"/>
          <p:cNvGrpSpPr/>
          <p:nvPr/>
        </p:nvGrpSpPr>
        <p:grpSpPr>
          <a:xfrm>
            <a:off x="281198" y="1354375"/>
            <a:ext cx="6831077" cy="3360425"/>
            <a:chOff x="6380407" y="2121384"/>
            <a:chExt cx="6831077" cy="3360425"/>
          </a:xfrm>
        </p:grpSpPr>
        <p:sp>
          <p:nvSpPr>
            <p:cNvPr id="271" name="Google Shape;271;p9"/>
            <p:cNvSpPr txBox="1"/>
            <p:nvPr/>
          </p:nvSpPr>
          <p:spPr>
            <a:xfrm flipH="1">
              <a:off x="6380407" y="2121384"/>
              <a:ext cx="679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chemeClr val="dk1"/>
                  </a:solidFill>
                </a:rPr>
                <a:t>멀티탭에 PD충전기를 연결하여 사용한다. </a:t>
              </a:r>
              <a:endPara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9"/>
            <p:cNvCxnSpPr/>
            <p:nvPr/>
          </p:nvCxnSpPr>
          <p:spPr>
            <a:xfrm>
              <a:off x="6454140" y="3007360"/>
              <a:ext cx="528194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3" name="Google Shape;273;p9"/>
            <p:cNvSpPr txBox="1"/>
            <p:nvPr/>
          </p:nvSpPr>
          <p:spPr>
            <a:xfrm>
              <a:off x="6380484" y="3311609"/>
              <a:ext cx="6831000" cy="21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</a:rPr>
                <a:t>AC 220V의 입력전압과 입력전류를 측정하기 위해서는 전선의 피복을 벗겨 센서모듈을 연결해야하는 과정이 필요. 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</a:rPr>
                <a:t>PD충전기 구조상 불가능하다.  따라서 PD충전기를 멀티탭에 연결하여 사용해서 멀티탭의 피복을 벗겨 전압,전류 측정을 가능하게한다.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128950"/>
            <a:ext cx="2348424" cy="2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875" y="3535425"/>
            <a:ext cx="2348425" cy="236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11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282" name="Google Shape;282;p11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11"/>
            <p:cNvGrpSpPr/>
            <p:nvPr/>
          </p:nvGrpSpPr>
          <p:grpSpPr>
            <a:xfrm>
              <a:off x="432642" y="3708260"/>
              <a:ext cx="5142755" cy="1354217"/>
              <a:chOff x="2393329" y="2021840"/>
              <a:chExt cx="7002753" cy="1844002"/>
            </a:xfrm>
          </p:grpSpPr>
          <p:sp>
            <p:nvSpPr>
              <p:cNvPr id="284" name="Google Shape;284;p11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4,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1"/>
              <p:cNvSpPr txBox="1"/>
              <p:nvPr/>
            </p:nvSpPr>
            <p:spPr>
              <a:xfrm>
                <a:off x="2393329" y="2734295"/>
                <a:ext cx="7002753" cy="11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설계 구조 및 기능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17faefc17_0_35"/>
          <p:cNvSpPr/>
          <p:nvPr/>
        </p:nvSpPr>
        <p:spPr>
          <a:xfrm>
            <a:off x="244899" y="2322226"/>
            <a:ext cx="1891500" cy="1369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a17faefc17_0_35"/>
          <p:cNvSpPr/>
          <p:nvPr/>
        </p:nvSpPr>
        <p:spPr>
          <a:xfrm>
            <a:off x="611824" y="2568200"/>
            <a:ext cx="12087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     220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a17faefc17_0_35"/>
          <p:cNvSpPr txBox="1"/>
          <p:nvPr/>
        </p:nvSpPr>
        <p:spPr>
          <a:xfrm>
            <a:off x="789049" y="1830985"/>
            <a:ext cx="98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벽전압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a17faefc17_0_35"/>
          <p:cNvSpPr/>
          <p:nvPr/>
        </p:nvSpPr>
        <p:spPr>
          <a:xfrm>
            <a:off x="2499799" y="2322226"/>
            <a:ext cx="1891500" cy="1369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a17faefc17_0_35"/>
          <p:cNvSpPr/>
          <p:nvPr/>
        </p:nvSpPr>
        <p:spPr>
          <a:xfrm>
            <a:off x="2846162" y="2568188"/>
            <a:ext cx="12087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     220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a17faefc17_0_35"/>
          <p:cNvSpPr txBox="1"/>
          <p:nvPr/>
        </p:nvSpPr>
        <p:spPr>
          <a:xfrm>
            <a:off x="3043949" y="1830985"/>
            <a:ext cx="98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멀티탭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a17faefc17_0_35"/>
          <p:cNvSpPr/>
          <p:nvPr/>
        </p:nvSpPr>
        <p:spPr>
          <a:xfrm>
            <a:off x="4818824" y="2322226"/>
            <a:ext cx="1891500" cy="1369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a17faefc17_0_35"/>
          <p:cNvSpPr/>
          <p:nvPr/>
        </p:nvSpPr>
        <p:spPr>
          <a:xfrm>
            <a:off x="5016375" y="2539545"/>
            <a:ext cx="1496400" cy="851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220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V/</a:t>
            </a:r>
            <a:r>
              <a:rPr lang="ko-KR" sz="1800">
                <a:solidFill>
                  <a:schemeClr val="dk1"/>
                </a:solidFill>
              </a:rPr>
              <a:t>5V~20V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a17faefc17_0_35"/>
          <p:cNvSpPr txBox="1"/>
          <p:nvPr/>
        </p:nvSpPr>
        <p:spPr>
          <a:xfrm>
            <a:off x="5136775" y="1830975"/>
            <a:ext cx="132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PD충전기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a17faefc17_0_35"/>
          <p:cNvSpPr/>
          <p:nvPr/>
        </p:nvSpPr>
        <p:spPr>
          <a:xfrm>
            <a:off x="7137849" y="2322226"/>
            <a:ext cx="1891500" cy="1369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a17faefc17_0_35"/>
          <p:cNvSpPr/>
          <p:nvPr/>
        </p:nvSpPr>
        <p:spPr>
          <a:xfrm>
            <a:off x="7451399" y="2549625"/>
            <a:ext cx="12087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   5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V~20V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a17faefc17_0_35"/>
          <p:cNvSpPr txBox="1"/>
          <p:nvPr/>
        </p:nvSpPr>
        <p:spPr>
          <a:xfrm>
            <a:off x="7681999" y="1830985"/>
            <a:ext cx="98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CtoC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a17faefc17_0_35"/>
          <p:cNvSpPr/>
          <p:nvPr/>
        </p:nvSpPr>
        <p:spPr>
          <a:xfrm>
            <a:off x="9708624" y="2322226"/>
            <a:ext cx="1891500" cy="1369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a17faefc17_0_35"/>
          <p:cNvSpPr/>
          <p:nvPr/>
        </p:nvSpPr>
        <p:spPr>
          <a:xfrm>
            <a:off x="10077899" y="2549625"/>
            <a:ext cx="12087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   공기계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a17faefc17_0_35"/>
          <p:cNvSpPr txBox="1"/>
          <p:nvPr/>
        </p:nvSpPr>
        <p:spPr>
          <a:xfrm>
            <a:off x="10252774" y="1830985"/>
            <a:ext cx="98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부하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a17faefc17_0_35"/>
          <p:cNvSpPr/>
          <p:nvPr/>
        </p:nvSpPr>
        <p:spPr>
          <a:xfrm>
            <a:off x="4535625" y="3929850"/>
            <a:ext cx="276300" cy="5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a17faefc17_0_35"/>
          <p:cNvSpPr txBox="1"/>
          <p:nvPr/>
        </p:nvSpPr>
        <p:spPr>
          <a:xfrm>
            <a:off x="2060125" y="4080550"/>
            <a:ext cx="24615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rgbClr val="FF0000"/>
                </a:solidFill>
              </a:rPr>
              <a:t>경로A:</a:t>
            </a:r>
            <a:r>
              <a:rPr lang="ko-KR" sz="1200">
                <a:solidFill>
                  <a:schemeClr val="dk1"/>
                </a:solidFill>
              </a:rPr>
              <a:t> AC전압 및 전류 계산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g1a17faefc17_0_35"/>
          <p:cNvSpPr txBox="1"/>
          <p:nvPr/>
        </p:nvSpPr>
        <p:spPr>
          <a:xfrm>
            <a:off x="5823922" y="4037597"/>
            <a:ext cx="21402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200">
                <a:solidFill>
                  <a:srgbClr val="FF0000"/>
                </a:solidFill>
              </a:rPr>
              <a:t>경로B: </a:t>
            </a:r>
            <a:r>
              <a:rPr lang="ko-KR" sz="1200">
                <a:solidFill>
                  <a:schemeClr val="dk1"/>
                </a:solidFill>
              </a:rPr>
              <a:t>D</a:t>
            </a:r>
            <a:r>
              <a:rPr lang="ko-KR" sz="1200">
                <a:solidFill>
                  <a:schemeClr val="dk1"/>
                </a:solidFill>
              </a:rPr>
              <a:t>C전압 및 전류 계산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g1a17faefc17_0_35"/>
          <p:cNvSpPr/>
          <p:nvPr/>
        </p:nvSpPr>
        <p:spPr>
          <a:xfrm>
            <a:off x="2457650" y="4660675"/>
            <a:ext cx="5586900" cy="149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a17faefc17_0_35"/>
          <p:cNvSpPr/>
          <p:nvPr/>
        </p:nvSpPr>
        <p:spPr>
          <a:xfrm>
            <a:off x="2726774" y="4955427"/>
            <a:ext cx="981900" cy="90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아두이노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회로</a:t>
            </a:r>
            <a:endParaRPr/>
          </a:p>
        </p:txBody>
      </p:sp>
      <p:sp>
        <p:nvSpPr>
          <p:cNvPr id="310" name="Google Shape;310;g1a17faefc17_0_35"/>
          <p:cNvSpPr/>
          <p:nvPr/>
        </p:nvSpPr>
        <p:spPr>
          <a:xfrm>
            <a:off x="4521629" y="4955419"/>
            <a:ext cx="1302300" cy="90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전압값 저장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전류값 </a:t>
            </a:r>
            <a:r>
              <a:rPr lang="ko-KR" sz="1800">
                <a:solidFill>
                  <a:schemeClr val="dk1"/>
                </a:solidFill>
              </a:rPr>
              <a:t>저장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a17faefc17_0_35"/>
          <p:cNvSpPr/>
          <p:nvPr/>
        </p:nvSpPr>
        <p:spPr>
          <a:xfrm>
            <a:off x="6458575" y="4955425"/>
            <a:ext cx="1461600" cy="90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입출력단 전력효율계산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a17faefc17_0_35"/>
          <p:cNvSpPr/>
          <p:nvPr/>
        </p:nvSpPr>
        <p:spPr>
          <a:xfrm>
            <a:off x="3899156" y="5229769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a17faefc17_0_35"/>
          <p:cNvSpPr/>
          <p:nvPr/>
        </p:nvSpPr>
        <p:spPr>
          <a:xfrm>
            <a:off x="5925251" y="5229779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a17faefc17_0_35"/>
          <p:cNvSpPr txBox="1"/>
          <p:nvPr/>
        </p:nvSpPr>
        <p:spPr>
          <a:xfrm>
            <a:off x="4521636" y="4453061"/>
            <a:ext cx="1391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아두이노부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a17faefc17_0_35"/>
          <p:cNvSpPr/>
          <p:nvPr/>
        </p:nvSpPr>
        <p:spPr>
          <a:xfrm>
            <a:off x="9281825" y="4660675"/>
            <a:ext cx="1953600" cy="1498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a17faefc17_0_35"/>
          <p:cNvSpPr/>
          <p:nvPr/>
        </p:nvSpPr>
        <p:spPr>
          <a:xfrm>
            <a:off x="9436775" y="4981750"/>
            <a:ext cx="16437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     결과 출력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a17faefc17_0_35"/>
          <p:cNvSpPr txBox="1"/>
          <p:nvPr/>
        </p:nvSpPr>
        <p:spPr>
          <a:xfrm>
            <a:off x="9887924" y="4298435"/>
            <a:ext cx="982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LCD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a17faefc17_0_3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g1a17faefc17_0_35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a17faefc17_0_35"/>
          <p:cNvSpPr txBox="1"/>
          <p:nvPr/>
        </p:nvSpPr>
        <p:spPr>
          <a:xfrm flipH="1">
            <a:off x="1005978" y="174504"/>
            <a:ext cx="413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설계 구조 및 기능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a17faefc17_0_35"/>
          <p:cNvSpPr txBox="1"/>
          <p:nvPr/>
        </p:nvSpPr>
        <p:spPr>
          <a:xfrm flipH="1">
            <a:off x="445193" y="1102769"/>
            <a:ext cx="45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개념 블록도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g1a17faefc17_0_35"/>
          <p:cNvCxnSpPr/>
          <p:nvPr/>
        </p:nvCxnSpPr>
        <p:spPr>
          <a:xfrm>
            <a:off x="244908" y="1625973"/>
            <a:ext cx="2961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g1a17faefc17_0_35"/>
          <p:cNvSpPr/>
          <p:nvPr/>
        </p:nvSpPr>
        <p:spPr>
          <a:xfrm>
            <a:off x="8496013" y="5229769"/>
            <a:ext cx="5238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a17faefc17_0_35"/>
          <p:cNvSpPr/>
          <p:nvPr/>
        </p:nvSpPr>
        <p:spPr>
          <a:xfrm>
            <a:off x="2136406" y="2826819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a17faefc17_0_35"/>
          <p:cNvSpPr/>
          <p:nvPr/>
        </p:nvSpPr>
        <p:spPr>
          <a:xfrm>
            <a:off x="4421131" y="2859507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a17faefc17_0_35"/>
          <p:cNvSpPr/>
          <p:nvPr/>
        </p:nvSpPr>
        <p:spPr>
          <a:xfrm>
            <a:off x="6744281" y="2864819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a17faefc17_0_35"/>
          <p:cNvSpPr/>
          <p:nvPr/>
        </p:nvSpPr>
        <p:spPr>
          <a:xfrm>
            <a:off x="9152994" y="2826819"/>
            <a:ext cx="4320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a17faefc17_0_35"/>
          <p:cNvSpPr/>
          <p:nvPr/>
        </p:nvSpPr>
        <p:spPr>
          <a:xfrm>
            <a:off x="2243625" y="3929850"/>
            <a:ext cx="2498700" cy="12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a17faefc17_0_35"/>
          <p:cNvSpPr/>
          <p:nvPr/>
        </p:nvSpPr>
        <p:spPr>
          <a:xfrm rot="5400000">
            <a:off x="2127375" y="3747800"/>
            <a:ext cx="355200" cy="12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a17faefc17_0_35"/>
          <p:cNvSpPr/>
          <p:nvPr/>
        </p:nvSpPr>
        <p:spPr>
          <a:xfrm>
            <a:off x="5475950" y="3986750"/>
            <a:ext cx="2763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a17faefc17_0_35"/>
          <p:cNvSpPr/>
          <p:nvPr/>
        </p:nvSpPr>
        <p:spPr>
          <a:xfrm>
            <a:off x="5545850" y="3897200"/>
            <a:ext cx="2461500" cy="12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a17faefc17_0_35"/>
          <p:cNvSpPr/>
          <p:nvPr/>
        </p:nvSpPr>
        <p:spPr>
          <a:xfrm rot="5400000">
            <a:off x="7807850" y="3820425"/>
            <a:ext cx="276300" cy="12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1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p1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 flipH="1">
            <a:off x="1005840" y="174504"/>
            <a:ext cx="41344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설계 구조 및 기능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 flipH="1">
            <a:off x="262246" y="1022650"/>
            <a:ext cx="4515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회로도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13"/>
          <p:cNvCxnSpPr/>
          <p:nvPr/>
        </p:nvCxnSpPr>
        <p:spPr>
          <a:xfrm>
            <a:off x="262258" y="1461098"/>
            <a:ext cx="2961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2" name="Google Shape;3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899" y="1364375"/>
            <a:ext cx="7352200" cy="51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3"/>
          <p:cNvSpPr txBox="1"/>
          <p:nvPr/>
        </p:nvSpPr>
        <p:spPr>
          <a:xfrm>
            <a:off x="8707575" y="5739375"/>
            <a:ext cx="72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PD 케이블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1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1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 flipH="1">
            <a:off x="1005840" y="174504"/>
            <a:ext cx="41344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설계 구조 및 기능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 flipH="1">
            <a:off x="262246" y="1022650"/>
            <a:ext cx="4515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목표기능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14"/>
          <p:cNvCxnSpPr/>
          <p:nvPr/>
        </p:nvCxnSpPr>
        <p:spPr>
          <a:xfrm flipH="1" rot="10800000">
            <a:off x="262246" y="1545870"/>
            <a:ext cx="1754813" cy="12855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3" name="Google Shape;3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3775"/>
            <a:ext cx="11887201" cy="28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463667" y="2505800"/>
            <a:ext cx="2199961" cy="461665"/>
            <a:chOff x="1191929" y="2733040"/>
            <a:chExt cx="2199961" cy="4616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191929" y="2733040"/>
              <a:ext cx="697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976118" y="2733040"/>
              <a:ext cx="14157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연구배경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463667" y="3496420"/>
            <a:ext cx="2308965" cy="461665"/>
            <a:chOff x="1191929" y="2733040"/>
            <a:chExt cx="2308965" cy="46166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1191929" y="2733040"/>
              <a:ext cx="697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#2,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976118" y="2733040"/>
              <a:ext cx="15247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부품 선정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463667" y="4525812"/>
            <a:ext cx="4989186" cy="461665"/>
            <a:chOff x="1191929" y="2733040"/>
            <a:chExt cx="4989186" cy="461665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1191929" y="2733040"/>
              <a:ext cx="697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#3,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976118" y="2733040"/>
              <a:ext cx="4204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시스템 구현을 위한 아이디어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463680" y="5450846"/>
            <a:ext cx="3476489" cy="490775"/>
            <a:chOff x="1269529" y="2762115"/>
            <a:chExt cx="3476489" cy="490775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1269529" y="2762115"/>
              <a:ext cx="69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#4,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2079918" y="2791190"/>
              <a:ext cx="266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설계 구조 및 기능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5452853" y="2525186"/>
            <a:ext cx="6130524" cy="461665"/>
            <a:chOff x="1191929" y="2733040"/>
            <a:chExt cx="6130524" cy="461665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1191929" y="2733040"/>
              <a:ext cx="697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#5,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1976118" y="2733040"/>
              <a:ext cx="53463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</a:rPr>
                <a:t>주요 기능 및 성능 평가 </a:t>
              </a: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방법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5452853" y="3496420"/>
            <a:ext cx="3450303" cy="461665"/>
            <a:chOff x="1191929" y="2733040"/>
            <a:chExt cx="3450303" cy="461665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191929" y="2733040"/>
              <a:ext cx="6976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#6,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976118" y="2733040"/>
              <a:ext cx="26661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설계 부품 및 비용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496191" y="4467658"/>
            <a:ext cx="2156552" cy="490775"/>
            <a:chOff x="1235267" y="1703653"/>
            <a:chExt cx="2156552" cy="490775"/>
          </a:xfrm>
        </p:grpSpPr>
        <p:sp>
          <p:nvSpPr>
            <p:cNvPr id="124" name="Google Shape;124;p2"/>
            <p:cNvSpPr txBox="1"/>
            <p:nvPr/>
          </p:nvSpPr>
          <p:spPr>
            <a:xfrm>
              <a:off x="1235267" y="1703653"/>
              <a:ext cx="69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b="1" lang="ko-KR" sz="2400">
                  <a:solidFill>
                    <a:schemeClr val="lt1"/>
                  </a:solidFill>
                </a:rPr>
                <a:t>7</a:t>
              </a: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1976118" y="1732728"/>
              <a:ext cx="141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설계일정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15"/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360" name="Google Shape;360;p15"/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3, 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제목을 입력하세요</a:t>
              </a:r>
              <a:endParaRPr/>
            </a:p>
          </p:txBody>
        </p:sp>
      </p:grpSp>
      <p:pic>
        <p:nvPicPr>
          <p:cNvPr id="362" name="Google Shape;362;p15"/>
          <p:cNvPicPr preferRelativeResize="0"/>
          <p:nvPr/>
        </p:nvPicPr>
        <p:blipFill rotWithShape="1">
          <a:blip r:embed="rId3">
            <a:alphaModFix/>
          </a:blip>
          <a:srcRect b="25674" l="0" r="0" t="40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15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64" name="Google Shape;364;p15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" name="Google Shape;365;p15"/>
            <p:cNvGrpSpPr/>
            <p:nvPr/>
          </p:nvGrpSpPr>
          <p:grpSpPr>
            <a:xfrm>
              <a:off x="657911" y="3708260"/>
              <a:ext cx="4393306" cy="2092880"/>
              <a:chOff x="2700072" y="2021840"/>
              <a:chExt cx="5982248" cy="2849820"/>
            </a:xfrm>
          </p:grpSpPr>
          <p:sp>
            <p:nvSpPr>
              <p:cNvPr id="366" name="Google Shape;366;p15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5,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5"/>
              <p:cNvSpPr txBox="1"/>
              <p:nvPr/>
            </p:nvSpPr>
            <p:spPr>
              <a:xfrm>
                <a:off x="3107096" y="2734295"/>
                <a:ext cx="5575224" cy="2137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목표 기능 및 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성능 평가방법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16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6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 flipH="1">
            <a:off x="1005978" y="174504"/>
            <a:ext cx="675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주요</a:t>
            </a: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 기능 및 성능 평가방법 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2460"/>
            <a:ext cx="11887201" cy="462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하얀색, 파란색, 장식이(가) 표시된 사진&#10;&#10;자동 생성된 설명" id="380" name="Google Shape;380;p17"/>
          <p:cNvPicPr preferRelativeResize="0"/>
          <p:nvPr/>
        </p:nvPicPr>
        <p:blipFill rotWithShape="1">
          <a:blip r:embed="rId3">
            <a:alphaModFix/>
          </a:blip>
          <a:srcRect b="19908" l="1151" r="0" t="67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7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82" name="Google Shape;382;p17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" name="Google Shape;383;p17"/>
            <p:cNvGrpSpPr/>
            <p:nvPr/>
          </p:nvGrpSpPr>
          <p:grpSpPr>
            <a:xfrm>
              <a:off x="432643" y="3708260"/>
              <a:ext cx="5142755" cy="1354217"/>
              <a:chOff x="2393330" y="2021840"/>
              <a:chExt cx="7002754" cy="1844002"/>
            </a:xfrm>
          </p:grpSpPr>
          <p:sp>
            <p:nvSpPr>
              <p:cNvPr id="384" name="Google Shape;384;p17"/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6,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7"/>
              <p:cNvSpPr txBox="1"/>
              <p:nvPr/>
            </p:nvSpPr>
            <p:spPr>
              <a:xfrm>
                <a:off x="2393330" y="2734295"/>
                <a:ext cx="7002754" cy="11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설계 부품 및 비용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Google Shape;390;p1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18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6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8"/>
          <p:cNvSpPr txBox="1"/>
          <p:nvPr/>
        </p:nvSpPr>
        <p:spPr>
          <a:xfrm flipH="1">
            <a:off x="1005839" y="174504"/>
            <a:ext cx="67585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설계 부품 및 비용 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1005839" y="5854699"/>
            <a:ext cx="1789043" cy="3963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DEC7"/>
          </a:solidFill>
          <a:ln cap="flat" cmpd="sng" w="12700">
            <a:solidFill>
              <a:srgbClr val="0136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3060762" y="5854699"/>
            <a:ext cx="2648691" cy="396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예상 예산 : </a:t>
            </a:r>
            <a:r>
              <a:rPr b="1" lang="ko-KR" sz="2000">
                <a:solidFill>
                  <a:schemeClr val="dk1"/>
                </a:solidFill>
              </a:rPr>
              <a:t>92100</a:t>
            </a: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/>
          </a:p>
        </p:txBody>
      </p:sp>
      <p:pic>
        <p:nvPicPr>
          <p:cNvPr id="395" name="Google Shape;3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023"/>
            <a:ext cx="11887199" cy="3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1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402" name="Google Shape;402;p21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" name="Google Shape;403;p21"/>
            <p:cNvGrpSpPr/>
            <p:nvPr/>
          </p:nvGrpSpPr>
          <p:grpSpPr>
            <a:xfrm>
              <a:off x="657911" y="3708260"/>
              <a:ext cx="3777753" cy="1354217"/>
              <a:chOff x="2700072" y="2021840"/>
              <a:chExt cx="5144068" cy="1844002"/>
            </a:xfrm>
          </p:grpSpPr>
          <p:sp>
            <p:nvSpPr>
              <p:cNvPr id="404" name="Google Shape;404;p21"/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8,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1"/>
              <p:cNvSpPr txBox="1"/>
              <p:nvPr/>
            </p:nvSpPr>
            <p:spPr>
              <a:xfrm>
                <a:off x="3945281" y="2734295"/>
                <a:ext cx="3898859" cy="11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설계 일정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2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22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ko-KR" sz="1600">
                <a:solidFill>
                  <a:srgbClr val="002540"/>
                </a:solidFill>
              </a:rPr>
              <a:t>7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 flipH="1">
            <a:off x="1005839" y="174504"/>
            <a:ext cx="67585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설계 일정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235"/>
            <a:ext cx="11887199" cy="538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4480025" y="3013501"/>
            <a:ext cx="32624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3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32" name="Google Shape;132;p3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>
              <a:off x="657911" y="3708260"/>
              <a:ext cx="3669547" cy="1354217"/>
              <a:chOff x="2700072" y="2021840"/>
              <a:chExt cx="4996725" cy="1844002"/>
            </a:xfrm>
          </p:grpSpPr>
          <p:sp>
            <p:nvSpPr>
              <p:cNvPr id="134" name="Google Shape;134;p3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1,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"/>
              <p:cNvSpPr txBox="1"/>
              <p:nvPr/>
            </p:nvSpPr>
            <p:spPr>
              <a:xfrm>
                <a:off x="4092613" y="2734295"/>
                <a:ext cx="3604184" cy="11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연구배경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연구배경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 flipH="1">
            <a:off x="1405816" y="4419597"/>
            <a:ext cx="2217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전력 효율 개선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4"/>
          <p:cNvCxnSpPr/>
          <p:nvPr/>
        </p:nvCxnSpPr>
        <p:spPr>
          <a:xfrm>
            <a:off x="2153920" y="4998720"/>
            <a:ext cx="73406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4"/>
          <p:cNvSpPr txBox="1"/>
          <p:nvPr/>
        </p:nvSpPr>
        <p:spPr>
          <a:xfrm>
            <a:off x="860612" y="5327197"/>
            <a:ext cx="31626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E2E2E"/>
                </a:solidFill>
                <a:latin typeface="Noto Sans"/>
                <a:ea typeface="Noto Sans"/>
                <a:cs typeface="Noto Sans"/>
                <a:sym typeface="Noto Sans"/>
              </a:rPr>
              <a:t>전력 효율을 파악 후 개선하여 </a:t>
            </a:r>
            <a:endParaRPr b="1">
              <a:solidFill>
                <a:srgbClr val="2E2E2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E2E2E"/>
                </a:solidFill>
                <a:latin typeface="Noto Sans"/>
                <a:ea typeface="Noto Sans"/>
                <a:cs typeface="Noto Sans"/>
                <a:sym typeface="Noto Sans"/>
              </a:rPr>
              <a:t>더 효율적인 전력 사용 도모한다.</a:t>
            </a:r>
            <a:endParaRPr b="1" sz="1400">
              <a:solidFill>
                <a:srgbClr val="2E2E2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부하별 효율 측정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4"/>
          <p:cNvCxnSpPr/>
          <p:nvPr/>
        </p:nvCxnSpPr>
        <p:spPr>
          <a:xfrm>
            <a:off x="5638800" y="4998720"/>
            <a:ext cx="73406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4"/>
          <p:cNvSpPr txBox="1"/>
          <p:nvPr/>
        </p:nvSpPr>
        <p:spPr>
          <a:xfrm>
            <a:off x="4514700" y="5327200"/>
            <a:ext cx="3274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부하에 따른 충전 특성과 전력 효율을 파악하여  충전기별 적합한 부하 선정에 도움을 줄 수 있다.</a:t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 flipH="1">
            <a:off x="8305575" y="4412794"/>
            <a:ext cx="2370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충전기별 효율 측정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4"/>
          <p:cNvCxnSpPr/>
          <p:nvPr/>
        </p:nvCxnSpPr>
        <p:spPr>
          <a:xfrm>
            <a:off x="9123680" y="4998720"/>
            <a:ext cx="73406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4"/>
          <p:cNvSpPr txBox="1"/>
          <p:nvPr/>
        </p:nvSpPr>
        <p:spPr>
          <a:xfrm>
            <a:off x="7975600" y="5327197"/>
            <a:ext cx="30174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충전기에 따라 다른 충전효율이 존재하며 전력 효율 측정기를 통해 이를 파악할 수 있다.</a:t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5600" y="1249680"/>
            <a:ext cx="3019425" cy="283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784" y="1244797"/>
            <a:ext cx="2469581" cy="3029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/>
          <p:nvPr/>
        </p:nvSpPr>
        <p:spPr>
          <a:xfrm>
            <a:off x="9857741" y="6439269"/>
            <a:ext cx="2244612" cy="250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787" y="1249664"/>
            <a:ext cx="3019424" cy="301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g19a555b2d80_1_1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g19a555b2d80_1_1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9a555b2d80_1_10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관련 이론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9a555b2d80_1_10"/>
          <p:cNvSpPr/>
          <p:nvPr/>
        </p:nvSpPr>
        <p:spPr>
          <a:xfrm>
            <a:off x="9857741" y="6439269"/>
            <a:ext cx="2244600" cy="2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19a555b2d80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75" y="2316837"/>
            <a:ext cx="2348424" cy="2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9a555b2d80_1_10"/>
          <p:cNvSpPr txBox="1"/>
          <p:nvPr/>
        </p:nvSpPr>
        <p:spPr>
          <a:xfrm>
            <a:off x="491001" y="1081788"/>
            <a:ext cx="454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 PD충전기 충전방식</a:t>
            </a:r>
            <a:endParaRPr/>
          </a:p>
        </p:txBody>
      </p:sp>
      <p:pic>
        <p:nvPicPr>
          <p:cNvPr id="167" name="Google Shape;167;g19a555b2d80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349" y="1927113"/>
            <a:ext cx="8722001" cy="307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g19a69639aca_0_0"/>
          <p:cNvCxnSpPr/>
          <p:nvPr/>
        </p:nvCxnSpPr>
        <p:spPr>
          <a:xfrm>
            <a:off x="0" y="834335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g19a69639aca_0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9a69639aca_0_0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관련 특허 조사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9a69639aca_0_0"/>
          <p:cNvSpPr txBox="1"/>
          <p:nvPr/>
        </p:nvSpPr>
        <p:spPr>
          <a:xfrm>
            <a:off x="491001" y="1081788"/>
            <a:ext cx="454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 </a:t>
            </a:r>
            <a:endParaRPr/>
          </a:p>
        </p:txBody>
      </p:sp>
      <p:pic>
        <p:nvPicPr>
          <p:cNvPr id="176" name="Google Shape;176;g19a69639a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0" y="975350"/>
            <a:ext cx="4624117" cy="52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9a69639ac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174" y="975348"/>
            <a:ext cx="6075199" cy="40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9a69639aca_0_0"/>
          <p:cNvSpPr txBox="1"/>
          <p:nvPr/>
        </p:nvSpPr>
        <p:spPr>
          <a:xfrm>
            <a:off x="5166525" y="5065500"/>
            <a:ext cx="6666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실용 신안권으로 출원하였으나 심사 미청구로 인해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등록 취하된 관련 제품이다.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하지만 우리가 진행하려는 프로젝트 과제와 매우 유사한 제품이기에 참고하였다.</a:t>
            </a:r>
            <a:r>
              <a:rPr lang="ko-KR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g19a69639aca_0_1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g19a69639aca_0_1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1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9a69639aca_0_10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관련 특허 조사</a:t>
            </a:r>
            <a:endParaRPr b="1" sz="36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9a69639aca_0_10"/>
          <p:cNvSpPr txBox="1"/>
          <p:nvPr/>
        </p:nvSpPr>
        <p:spPr>
          <a:xfrm>
            <a:off x="491001" y="1081788"/>
            <a:ext cx="454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2540"/>
                </a:solidFill>
              </a:rPr>
              <a:t> </a:t>
            </a:r>
            <a:endParaRPr/>
          </a:p>
        </p:txBody>
      </p:sp>
      <p:pic>
        <p:nvPicPr>
          <p:cNvPr id="187" name="Google Shape;187;g19a69639ac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5" y="1081800"/>
            <a:ext cx="3916025" cy="5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a69639ac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301" y="975350"/>
            <a:ext cx="66198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a69639aca_0_10"/>
          <p:cNvSpPr txBox="1"/>
          <p:nvPr/>
        </p:nvSpPr>
        <p:spPr>
          <a:xfrm>
            <a:off x="5269100" y="4692200"/>
            <a:ext cx="65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9a69639aca_0_10"/>
          <p:cNvSpPr txBox="1"/>
          <p:nvPr/>
        </p:nvSpPr>
        <p:spPr>
          <a:xfrm>
            <a:off x="5592388" y="4871675"/>
            <a:ext cx="580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설계한 작품을 상업화한다면 위와 관련된 특허제품과 비슷한 방식으로 응용될 수 있을 것이다.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다만, 2018년에 특허출원하여 등록된 제품이기 때문에 2038년은 되어야 특허 침해 없이 상업화 가능.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97" name="Google Shape;197;p5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" name="Google Shape;198;p5"/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1" cy="1844002"/>
            </a:xfrm>
          </p:grpSpPr>
          <p:sp>
            <p:nvSpPr>
              <p:cNvPr id="199" name="Google Shape;199;p5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Part 2, 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"/>
              <p:cNvSpPr txBox="1"/>
              <p:nvPr/>
            </p:nvSpPr>
            <p:spPr>
              <a:xfrm>
                <a:off x="3945275" y="2734295"/>
                <a:ext cx="3898858" cy="11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부품 선정</a:t>
                </a:r>
                <a:endParaRPr b="1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 b="17484" l="0" r="0" t="261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에너지 밀도가 높은 데 비해, 무게가 가볍다.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메모리 효과가 없기 떄문에 사용에 유리하다.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자연방전률이 적기 때문에 사용에 유리하다</a:t>
            </a:r>
            <a:endParaRPr sz="18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002540"/>
                </a:solidFill>
              </a:rPr>
              <a:t>PD 충전기 (65W급)</a:t>
            </a:r>
            <a:endParaRPr b="1" sz="4000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6624379" y="5616730"/>
            <a:ext cx="531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인터넷에서 가격 대비 성능과 구매평이 좋은 충전기를 선택하였다.</a:t>
            </a:r>
            <a:endParaRPr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6"/>
          <p:cNvCxnSpPr/>
          <p:nvPr/>
        </p:nvCxnSpPr>
        <p:spPr>
          <a:xfrm>
            <a:off x="6563360" y="2570480"/>
            <a:ext cx="562864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6"/>
          <p:cNvSpPr txBox="1"/>
          <p:nvPr/>
        </p:nvSpPr>
        <p:spPr>
          <a:xfrm>
            <a:off x="6367578" y="5212815"/>
            <a:ext cx="53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850" y="150125"/>
            <a:ext cx="2348424" cy="2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/>
          <p:nvPr/>
        </p:nvSpPr>
        <p:spPr>
          <a:xfrm>
            <a:off x="6624375" y="4098950"/>
            <a:ext cx="463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50W급을 사게 될 시 충전기의 경우 측정되는 전력값이 원하는 값보다 작게 나올 경우에 대비하여 65W급을 선정함.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교류 220V에서 부하에 따라 5V~20V사이의 직류전압으로 변환.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클래식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2019-12-23T00:32:35Z</dcterms:created>
  <dc:creator>Saebyeol Yu</dc:creator>
</cp:coreProperties>
</file>